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59" r:id="rId5"/>
    <p:sldId id="258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67A"/>
    <a:srgbClr val="5C8099"/>
    <a:srgbClr val="BAD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26"/>
    <p:restoredTop sz="86419"/>
  </p:normalViewPr>
  <p:slideViewPr>
    <p:cSldViewPr snapToGrid="0" snapToObjects="1">
      <p:cViewPr varScale="1">
        <p:scale>
          <a:sx n="117" d="100"/>
          <a:sy n="117" d="100"/>
        </p:scale>
        <p:origin x="176" y="143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4" d="100"/>
          <a:sy n="154" d="100"/>
        </p:scale>
        <p:origin x="395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2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Important to Work Locally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26-EA41-88FC-51792B0F2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6500624"/>
        <c:axId val="853854336"/>
      </c:barChart>
      <c:catAx>
        <c:axId val="786500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3854336"/>
        <c:crosses val="autoZero"/>
        <c:auto val="1"/>
        <c:lblAlgn val="ctr"/>
        <c:lblOffset val="100"/>
        <c:tickMarkSkip val="1"/>
        <c:noMultiLvlLbl val="0"/>
      </c:catAx>
      <c:valAx>
        <c:axId val="853854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65006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3D9ED-9307-2E42-8DB7-1F9202D3A482}" type="datetimeFigureOut">
              <a:rPr lang="en-US" smtClean="0"/>
              <a:t>7/9/18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B3F18-3AC8-3E42-92DA-89295FCF5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1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3F18-3AC8-3E42-92DA-89295FCF59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80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3F18-3AC8-3E42-92DA-89295FCF59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43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3F18-3AC8-3E42-92DA-89295FCF59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85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3F18-3AC8-3E42-92DA-89295FCF59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9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3F18-3AC8-3E42-92DA-89295FCF59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87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3F18-3AC8-3E42-92DA-89295FCF59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3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3F18-3AC8-3E42-92DA-89295FCF59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64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3F18-3AC8-3E42-92DA-89295FCF59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24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3F18-3AC8-3E42-92DA-89295FCF59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60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3F18-3AC8-3E42-92DA-89295FCF59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81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3F18-3AC8-3E42-92DA-89295FCF59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00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3F18-3AC8-3E42-92DA-89295FCF59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03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3F18-3AC8-3E42-92DA-89295FCF59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86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B92B1-E422-B242-98B4-A5A8218BE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38EEF0-50BD-BC4D-B19D-89982EF0B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7535D-0999-5640-9325-EC506DDDB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2CF3-2F90-E34D-A103-3546B9B4171D}" type="datetimeFigureOut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0C88-8EB3-204A-B59F-3A8C327E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E35C2-FF65-144D-A114-C854A72E7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2225-4639-104D-BE10-FD5F70CA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3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EC616-B122-4845-8198-F9A1A3D9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3632C-EC1D-A543-95D3-96EC79B2F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20B09-00CE-0C41-813A-CF6C0522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2CF3-2F90-E34D-A103-3546B9B4171D}" type="datetimeFigureOut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EDDD0-1BE9-1642-971B-DED92973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9BC4A-7C2A-2748-BF5E-118F57FA1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2225-4639-104D-BE10-FD5F70CA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3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472A8B-BABA-5043-B4B8-C826A73BE9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64FB9-A47C-874D-9FE2-1DBDFBF9F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69BB1-4D41-6546-95EA-81497030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2CF3-2F90-E34D-A103-3546B9B4171D}" type="datetimeFigureOut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7D33F-CD16-0B48-8DF8-1909B2A5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D3C90-7370-5243-985C-1EB3EC6D8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2225-4639-104D-BE10-FD5F70CA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3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F0342-B376-2746-B33A-EB933EE4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B81D6-5B66-944D-B997-58477CFF0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7CFDD-F0F0-CA41-AC36-F21C99E8C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2CF3-2F90-E34D-A103-3546B9B4171D}" type="datetimeFigureOut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3D4AC-F2C6-8F41-8873-E3A8884A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10E86-8ED9-7B4F-A33C-5F65F1AE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2225-4639-104D-BE10-FD5F70CA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0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245E0-31B7-564C-91B2-737AADA57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C0C89-7046-4B4E-9B87-CE3B8ACC6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C74D3-3A93-6044-8814-49CC1278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2CF3-2F90-E34D-A103-3546B9B4171D}" type="datetimeFigureOut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4B4D4-3883-9143-AF0C-3801A71E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C4FBB-F580-914A-8B40-F39FCB55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2225-4639-104D-BE10-FD5F70CA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2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8FC2E-FBE3-854C-B8D4-BA259C5BB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64C87-BD29-9445-A41D-C51174592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2ACF6-D90D-C14B-83E2-53AFD6635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AA4A9-5A92-754D-97CF-AFAC72F5C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2CF3-2F90-E34D-A103-3546B9B4171D}" type="datetimeFigureOut">
              <a:rPr lang="en-US" smtClean="0"/>
              <a:t>7/9/18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9CC88-AF63-234C-A1D6-4B4CAE4BE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B3B74-0EF7-7240-B897-115BADA6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2225-4639-104D-BE10-FD5F70CA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5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69620-C659-2A4D-8818-E99BC2CF8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139AC-D291-1547-A94A-F27603016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4D7E7-E98F-C740-B4F6-C47E4AEBA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A410B6-BB77-944F-8C47-4E7FAF5840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269079-580E-B045-81BF-0D46C3E2E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B3B60D-DAE2-2447-B724-343DF428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2CF3-2F90-E34D-A103-3546B9B4171D}" type="datetimeFigureOut">
              <a:rPr lang="en-US" smtClean="0"/>
              <a:t>7/9/18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54A85B-DFCA-4448-8497-9F10936D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62B4FC-2EB0-B146-9623-F19948AC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2225-4639-104D-BE10-FD5F70CA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10E8B-DE02-024E-86F8-BF6687EF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6489A4-F06E-F94B-9455-97E46F12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2CF3-2F90-E34D-A103-3546B9B4171D}" type="datetimeFigureOut">
              <a:rPr lang="en-US" smtClean="0"/>
              <a:t>7/9/18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12645-3A07-FE4C-AD43-923855ABA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F97CF-50D8-B743-A0AD-86334075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2225-4639-104D-BE10-FD5F70CA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3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F3FFE2-0CC5-1B4C-A260-A3DC2565E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2CF3-2F90-E34D-A103-3546B9B4171D}" type="datetimeFigureOut">
              <a:rPr lang="en-US" smtClean="0"/>
              <a:t>7/9/18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0A9A05-4C54-754E-9AC8-E05DFB1E8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1E503-6E4B-BD40-A0CD-5C42EBF81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2225-4639-104D-BE10-FD5F70CA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3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AD92E-06AE-A945-8B97-26F8A1361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D0A32-390E-AF41-ACD9-FE3FEC7F0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39B7B-8530-8E4E-B632-4473B690F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E9033-C416-A848-A53B-C0A87046C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2CF3-2F90-E34D-A103-3546B9B4171D}" type="datetimeFigureOut">
              <a:rPr lang="en-US" smtClean="0"/>
              <a:t>7/9/18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800EC-D215-8147-A37D-4A5B4CF1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EAB53-44ED-5A42-9BC8-BF65A31B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2225-4639-104D-BE10-FD5F70CA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7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9616D-26AE-084C-B14F-12A5130F2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EFFCCC-8514-8F45-AAE6-C8E42D5E8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25645-4EFE-8D45-ADB7-84A6467A7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90B2A-18BA-7444-A975-42C22AD38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2CF3-2F90-E34D-A103-3546B9B4171D}" type="datetimeFigureOut">
              <a:rPr lang="en-US" smtClean="0"/>
              <a:t>7/9/18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58EDA-C740-9F48-93A5-87CFAD9EF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77BB1-98E0-9049-BDE4-D02FC693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2225-4639-104D-BE10-FD5F70CA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9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B4230D-0D88-D746-8B67-CBB9A22F7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832BD-47EC-8F4A-BDF4-4C116872F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F076D-F949-B14E-8F18-864EF2BA4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92CF3-2F90-E34D-A103-3546B9B4171D}" type="datetimeFigureOut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393B4-BDA9-224E-8DB5-9DCA2E772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125CE-0C20-6447-A999-E7C6A228D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32225-4639-104D-BE10-FD5F70CA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7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10" Type="http://schemas.openxmlformats.org/officeDocument/2006/relationships/image" Target="../media/image27.emf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BAD141"/>
            </a:gs>
            <a:gs pos="82000">
              <a:srgbClr val="BAD141"/>
            </a:gs>
            <a:gs pos="99000">
              <a:srgbClr val="BAD14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B81CD-1E4E-DD47-933F-DB4A23E9D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497" y="813525"/>
            <a:ext cx="4333754" cy="1425449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join our</a:t>
            </a:r>
            <a:br>
              <a:rPr lang="en-US" sz="22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LAUNCH</a:t>
            </a:r>
            <a:br>
              <a:rPr lang="en-US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endParaRPr lang="en-US" sz="2200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B78390-1241-3B4B-B863-3DDC61E2D146}"/>
              </a:ext>
            </a:extLst>
          </p:cNvPr>
          <p:cNvSpPr txBox="1"/>
          <p:nvPr/>
        </p:nvSpPr>
        <p:spPr>
          <a:xfrm>
            <a:off x="1150419" y="1869642"/>
            <a:ext cx="258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investment opportunity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EA1A2-C5A0-AD4D-A911-5E89AE43C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607" y="4033463"/>
            <a:ext cx="2053590" cy="926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14C442-9A6C-A843-B629-2850D0CC70C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6729186" y="-108857"/>
            <a:ext cx="5843814" cy="781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9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2A5C3-CECE-1847-B29F-B55B4EAE1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3567A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Consolidate the local      marketplace </a:t>
            </a:r>
            <a:r>
              <a:rPr lang="en-US" b="1" dirty="0">
                <a:solidFill>
                  <a:srgbClr val="03567A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through practices that promote </a:t>
            </a:r>
            <a:r>
              <a:rPr lang="en-US" b="1" dirty="0">
                <a:solidFill>
                  <a:srgbClr val="03567A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trust and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C22EB-D2F2-0B4C-92D5-CC46227FA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2071" y="6096001"/>
            <a:ext cx="7347857" cy="2207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rgbClr val="03567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Create an equitable, mutually beneficial profitable business model for </a:t>
            </a:r>
            <a:r>
              <a:rPr lang="en-US" sz="1800" b="1" i="1" dirty="0">
                <a:solidFill>
                  <a:srgbClr val="03567A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both</a:t>
            </a:r>
            <a:r>
              <a:rPr lang="en-US" sz="1800" dirty="0">
                <a:solidFill>
                  <a:srgbClr val="03567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service providers &amp; customers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1510F0-DA2E-C34A-A948-29BD292C2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036" y="380206"/>
            <a:ext cx="647700" cy="647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682B8D-77DF-544F-A264-6A4B07F6D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587" y="1629568"/>
            <a:ext cx="8541395" cy="437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06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E9A0D-75D0-A148-ADFC-D41DAF37D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487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Empower</a:t>
            </a:r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= enable direct consumer selection of service providers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Simplify</a:t>
            </a:r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= easy booking, straight-forward fee models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Clarify</a:t>
            </a:r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= honest, true merit-based ratings, social network reviews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7D635-6336-2840-B05D-CB793EE2AEA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378654" y="2950961"/>
            <a:ext cx="2019300" cy="2019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04D6C7-EFE4-344D-B5ED-B404B1F8F24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8680427" y="3871915"/>
            <a:ext cx="3390900" cy="33909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BF6E489-7144-D844-8913-E6872A7813A4}"/>
              </a:ext>
            </a:extLst>
          </p:cNvPr>
          <p:cNvSpPr/>
          <p:nvPr/>
        </p:nvSpPr>
        <p:spPr>
          <a:xfrm>
            <a:off x="8066314" y="-461814"/>
            <a:ext cx="4125686" cy="4125686"/>
          </a:xfrm>
          <a:prstGeom prst="ellipse">
            <a:avLst/>
          </a:prstGeom>
          <a:solidFill>
            <a:srgbClr val="5C8099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EAA07C2F-CBCB-FF48-A83D-FD5A07AD5570}"/>
              </a:ext>
            </a:extLst>
          </p:cNvPr>
          <p:cNvSpPr/>
          <p:nvPr/>
        </p:nvSpPr>
        <p:spPr>
          <a:xfrm rot="2237800">
            <a:off x="9683088" y="1002369"/>
            <a:ext cx="1012372" cy="1284405"/>
          </a:xfrm>
          <a:prstGeom prst="downArrow">
            <a:avLst>
              <a:gd name="adj1" fmla="val 35017"/>
              <a:gd name="adj2" fmla="val 68851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0EEB5A-F34E-744B-8EC1-0F8A23BA1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Empower, simplify, clarify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1F508D-B8CD-F34F-9885-A70D5D876E5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803414" y="5665338"/>
            <a:ext cx="1104469" cy="110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21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D624ED-C837-FF49-B0FB-21005601FE2F}"/>
              </a:ext>
            </a:extLst>
          </p:cNvPr>
          <p:cNvSpPr/>
          <p:nvPr/>
        </p:nvSpPr>
        <p:spPr>
          <a:xfrm>
            <a:off x="0" y="4830536"/>
            <a:ext cx="12192000" cy="2071007"/>
          </a:xfrm>
          <a:prstGeom prst="rect">
            <a:avLst/>
          </a:prstGeom>
          <a:gradFill flip="none" rotWithShape="1">
            <a:gsLst>
              <a:gs pos="11000">
                <a:schemeClr val="accent1">
                  <a:alpha val="0"/>
                  <a:lumMod val="0"/>
                  <a:lumOff val="100000"/>
                </a:schemeClr>
              </a:gs>
              <a:gs pos="100000">
                <a:srgbClr val="03567A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A68D64-BD0E-9C4C-86B7-6ECEBD19A637}"/>
              </a:ext>
            </a:extLst>
          </p:cNvPr>
          <p:cNvSpPr txBox="1"/>
          <p:nvPr/>
        </p:nvSpPr>
        <p:spPr>
          <a:xfrm>
            <a:off x="1823482" y="3701077"/>
            <a:ext cx="515991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0" dirty="0">
                <a:solidFill>
                  <a:srgbClr val="03567A">
                    <a:alpha val="50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+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EC708-8099-9B40-8B17-6B24653CE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BAD14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E0029-8D98-9846-9FBE-69ED7103D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771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rgbClr val="03567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It’s simple… connect Pinners and Doers… save time, find experts, improve your lifestyle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0D7DFF-602D-AB44-8E46-C4D9E0B05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602" y="3430213"/>
            <a:ext cx="2801801" cy="16903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EE9CBB-66A7-8B45-BE57-728DDB292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604" y="3149944"/>
            <a:ext cx="1184903" cy="1816851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D2933D-7249-FB49-8C00-B7A788BA7CD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2294404" y="3303705"/>
            <a:ext cx="1184903" cy="1816851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5F3D72-971F-F744-A4F4-6221CB6AF23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922804" y="3303705"/>
            <a:ext cx="1184903" cy="1816851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ED141AF-B02B-D74E-A6D1-28D905A1D068}"/>
              </a:ext>
            </a:extLst>
          </p:cNvPr>
          <p:cNvSpPr txBox="1"/>
          <p:nvPr/>
        </p:nvSpPr>
        <p:spPr>
          <a:xfrm>
            <a:off x="5871774" y="3700807"/>
            <a:ext cx="515991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0" dirty="0">
                <a:solidFill>
                  <a:srgbClr val="03567A">
                    <a:alpha val="50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=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8AC502C-FAE4-B64B-B02F-049813570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1847" y="2911907"/>
            <a:ext cx="1924068" cy="234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25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C50FA7-4550-2D4A-B95A-770F0E581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0" y="2222500"/>
            <a:ext cx="53467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37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5DC44C-5DB7-A948-A215-291542CF2859}"/>
              </a:ext>
            </a:extLst>
          </p:cNvPr>
          <p:cNvSpPr txBox="1">
            <a:spLocks/>
          </p:cNvSpPr>
          <p:nvPr/>
        </p:nvSpPr>
        <p:spPr>
          <a:xfrm>
            <a:off x="838200" y="7522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Appendix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0755C3-3BDE-5948-9184-D7F858D6CDFD}"/>
              </a:ext>
            </a:extLst>
          </p:cNvPr>
          <p:cNvSpPr txBox="1"/>
          <p:nvPr/>
        </p:nvSpPr>
        <p:spPr>
          <a:xfrm>
            <a:off x="838199" y="2329542"/>
            <a:ext cx="100910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Competitive analysis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Survey results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Product diagram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Product categories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Consumer benefits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Service provider benefits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Launch &amp; growth strategy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Revenue model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Financial forecast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Team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73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>
            <a:extLst>
              <a:ext uri="{FF2B5EF4-FFF2-40B4-BE49-F238E27FC236}">
                <a16:creationId xmlns:a16="http://schemas.microsoft.com/office/drawing/2014/main" id="{36E64F6A-5103-DD41-AF6E-83B2EDA22C7B}"/>
              </a:ext>
            </a:extLst>
          </p:cNvPr>
          <p:cNvSpPr/>
          <p:nvPr/>
        </p:nvSpPr>
        <p:spPr>
          <a:xfrm>
            <a:off x="2188030" y="1570038"/>
            <a:ext cx="2366324" cy="2366324"/>
          </a:xfrm>
          <a:prstGeom prst="ellipse">
            <a:avLst/>
          </a:prstGeom>
          <a:solidFill>
            <a:srgbClr val="03567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D32D35C-8D9B-714B-9717-3480650F68A5}"/>
              </a:ext>
            </a:extLst>
          </p:cNvPr>
          <p:cNvSpPr/>
          <p:nvPr/>
        </p:nvSpPr>
        <p:spPr>
          <a:xfrm>
            <a:off x="4616243" y="4094218"/>
            <a:ext cx="2366324" cy="2366324"/>
          </a:xfrm>
          <a:prstGeom prst="ellipse">
            <a:avLst/>
          </a:prstGeom>
          <a:solidFill>
            <a:srgbClr val="03567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E04B048-78EF-5E40-8E5A-5DE32BBDB67D}"/>
              </a:ext>
            </a:extLst>
          </p:cNvPr>
          <p:cNvSpPr/>
          <p:nvPr/>
        </p:nvSpPr>
        <p:spPr>
          <a:xfrm>
            <a:off x="4662169" y="1570038"/>
            <a:ext cx="2366324" cy="2366324"/>
          </a:xfrm>
          <a:prstGeom prst="ellipse">
            <a:avLst/>
          </a:prstGeom>
          <a:solidFill>
            <a:srgbClr val="03567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0BD69E6-3E67-AF42-B1E5-AB40DB064D01}"/>
              </a:ext>
            </a:extLst>
          </p:cNvPr>
          <p:cNvSpPr/>
          <p:nvPr/>
        </p:nvSpPr>
        <p:spPr>
          <a:xfrm>
            <a:off x="2151586" y="4094218"/>
            <a:ext cx="2366324" cy="2366324"/>
          </a:xfrm>
          <a:prstGeom prst="ellipse">
            <a:avLst/>
          </a:prstGeom>
          <a:solidFill>
            <a:srgbClr val="03567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4204B4-BE5F-FF48-97DF-CE0F67F5E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3567A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Competitive Analysis</a:t>
            </a:r>
          </a:p>
        </p:txBody>
      </p:sp>
      <p:pic>
        <p:nvPicPr>
          <p:cNvPr id="2049" name="Picture 1" descr="page5image3827744">
            <a:extLst>
              <a:ext uri="{FF2B5EF4-FFF2-40B4-BE49-F238E27FC236}">
                <a16:creationId xmlns:a16="http://schemas.microsoft.com/office/drawing/2014/main" id="{B2398B32-DE2B-9E46-95C1-BE72A4ABE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34" y="2647372"/>
            <a:ext cx="4826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ge5image3827968">
            <a:extLst>
              <a:ext uri="{FF2B5EF4-FFF2-40B4-BE49-F238E27FC236}">
                <a16:creationId xmlns:a16="http://schemas.microsoft.com/office/drawing/2014/main" id="{75E90C5D-C67C-864D-9F67-71CF3CD70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29" y="5326996"/>
            <a:ext cx="8255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age5image3828192">
            <a:extLst>
              <a:ext uri="{FF2B5EF4-FFF2-40B4-BE49-F238E27FC236}">
                <a16:creationId xmlns:a16="http://schemas.microsoft.com/office/drawing/2014/main" id="{D064372A-0ED8-234C-ADE9-C677E023F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82" y="4476561"/>
            <a:ext cx="5715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ge5image3828416">
            <a:extLst>
              <a:ext uri="{FF2B5EF4-FFF2-40B4-BE49-F238E27FC236}">
                <a16:creationId xmlns:a16="http://schemas.microsoft.com/office/drawing/2014/main" id="{9AA0A13F-0CCC-D74B-AEA8-014F5C196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69" y="4941533"/>
            <a:ext cx="8509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page5image3829312">
            <a:extLst>
              <a:ext uri="{FF2B5EF4-FFF2-40B4-BE49-F238E27FC236}">
                <a16:creationId xmlns:a16="http://schemas.microsoft.com/office/drawing/2014/main" id="{E4AFDA76-5CF9-D041-872E-4524A3273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20" y="2842260"/>
            <a:ext cx="5207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ge5image3828640">
            <a:extLst>
              <a:ext uri="{FF2B5EF4-FFF2-40B4-BE49-F238E27FC236}">
                <a16:creationId xmlns:a16="http://schemas.microsoft.com/office/drawing/2014/main" id="{D3AF2838-EA96-774D-BD5B-564558465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655" y="5523172"/>
            <a:ext cx="8255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page5image3829088">
            <a:extLst>
              <a:ext uri="{FF2B5EF4-FFF2-40B4-BE49-F238E27FC236}">
                <a16:creationId xmlns:a16="http://schemas.microsoft.com/office/drawing/2014/main" id="{D991C678-2418-AB4D-974F-F1E1B8844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7" y="3649123"/>
            <a:ext cx="9017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age5image3828864">
            <a:extLst>
              <a:ext uri="{FF2B5EF4-FFF2-40B4-BE49-F238E27FC236}">
                <a16:creationId xmlns:a16="http://schemas.microsoft.com/office/drawing/2014/main" id="{0F2D4105-8209-6649-A3AE-F8AD94B25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58" y="3200437"/>
            <a:ext cx="8636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FB476D-078B-9940-BE81-DDA3CD653A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709" y="4040189"/>
            <a:ext cx="609599" cy="2751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94679F-E2E9-7C42-8D1F-06FD2EBB2AB7}"/>
              </a:ext>
            </a:extLst>
          </p:cNvPr>
          <p:cNvSpPr txBox="1"/>
          <p:nvPr/>
        </p:nvSpPr>
        <p:spPr>
          <a:xfrm>
            <a:off x="2560717" y="4551157"/>
            <a:ext cx="1620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Payment on Platform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9B2A1BF-C769-F04F-850F-B999BDB161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5943" y="5570652"/>
            <a:ext cx="609599" cy="27511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61FC5E1-8BD4-624D-9CB6-02BF3FDCD82B}"/>
              </a:ext>
            </a:extLst>
          </p:cNvPr>
          <p:cNvSpPr txBox="1"/>
          <p:nvPr/>
        </p:nvSpPr>
        <p:spPr>
          <a:xfrm>
            <a:off x="4954468" y="4550707"/>
            <a:ext cx="1689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Customer Selection of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Service Provider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2C29752-EECA-AA4C-9F5A-8095C86948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4606" y="5139822"/>
            <a:ext cx="609599" cy="275116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88189295-ABCA-8841-8561-A0B1FD60E78D}"/>
              </a:ext>
            </a:extLst>
          </p:cNvPr>
          <p:cNvSpPr/>
          <p:nvPr/>
        </p:nvSpPr>
        <p:spPr>
          <a:xfrm>
            <a:off x="7090518" y="4094218"/>
            <a:ext cx="2366324" cy="2366324"/>
          </a:xfrm>
          <a:prstGeom prst="ellipse">
            <a:avLst/>
          </a:prstGeom>
          <a:solidFill>
            <a:srgbClr val="03567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EE9B6C3-98F9-AE4B-AA0F-52B6D2E157B0}"/>
              </a:ext>
            </a:extLst>
          </p:cNvPr>
          <p:cNvSpPr txBox="1"/>
          <p:nvPr/>
        </p:nvSpPr>
        <p:spPr>
          <a:xfrm>
            <a:off x="7564994" y="4550707"/>
            <a:ext cx="1417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Social Networking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7B7F39A-9792-5049-BDA8-16718A2810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68880" y="5212504"/>
            <a:ext cx="609599" cy="275116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6993CA51-C5C3-7D4D-A8E6-AFDF2E9DEA48}"/>
              </a:ext>
            </a:extLst>
          </p:cNvPr>
          <p:cNvSpPr/>
          <p:nvPr/>
        </p:nvSpPr>
        <p:spPr>
          <a:xfrm>
            <a:off x="9564792" y="4106293"/>
            <a:ext cx="2366324" cy="2366324"/>
          </a:xfrm>
          <a:prstGeom prst="ellipse">
            <a:avLst/>
          </a:prstGeom>
          <a:solidFill>
            <a:srgbClr val="03567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F64C7C-31C2-B04C-87CF-42E3FB59548E}"/>
              </a:ext>
            </a:extLst>
          </p:cNvPr>
          <p:cNvSpPr txBox="1"/>
          <p:nvPr/>
        </p:nvSpPr>
        <p:spPr>
          <a:xfrm>
            <a:off x="9939084" y="4550707"/>
            <a:ext cx="1617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Merit-based Reviews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A32637F-8441-A141-9BDC-8F25785F51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25253" y="5212504"/>
            <a:ext cx="609599" cy="27511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5D2E995-8301-BB4F-9312-D639250ABE7E}"/>
              </a:ext>
            </a:extLst>
          </p:cNvPr>
          <p:cNvSpPr txBox="1"/>
          <p:nvPr/>
        </p:nvSpPr>
        <p:spPr>
          <a:xfrm>
            <a:off x="2616017" y="1899837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Home &amp; Lifestyle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Services Categories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55E45AF-45ED-8949-82A7-C07ABBBC9B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6393" y="2958068"/>
            <a:ext cx="609599" cy="275116"/>
          </a:xfrm>
          <a:prstGeom prst="rect">
            <a:avLst/>
          </a:prstGeom>
        </p:spPr>
      </p:pic>
      <p:pic>
        <p:nvPicPr>
          <p:cNvPr id="48" name="Picture 2" descr="page5image3827968">
            <a:extLst>
              <a:ext uri="{FF2B5EF4-FFF2-40B4-BE49-F238E27FC236}">
                <a16:creationId xmlns:a16="http://schemas.microsoft.com/office/drawing/2014/main" id="{50B115DD-B8D4-734D-A732-3BE740401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442" y="2595042"/>
            <a:ext cx="8255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38B8FBE-2771-584A-8A86-4C5027B3575D}"/>
              </a:ext>
            </a:extLst>
          </p:cNvPr>
          <p:cNvSpPr txBox="1"/>
          <p:nvPr/>
        </p:nvSpPr>
        <p:spPr>
          <a:xfrm>
            <a:off x="5003594" y="1928700"/>
            <a:ext cx="1683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National Marketplace 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Model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14A73A65-6998-0145-9E08-4CAE607F69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7264" y="3410848"/>
            <a:ext cx="609599" cy="275116"/>
          </a:xfrm>
          <a:prstGeom prst="rect">
            <a:avLst/>
          </a:prstGeom>
        </p:spPr>
      </p:pic>
      <p:pic>
        <p:nvPicPr>
          <p:cNvPr id="53" name="Picture 1" descr="page5image3827744">
            <a:extLst>
              <a:ext uri="{FF2B5EF4-FFF2-40B4-BE49-F238E27FC236}">
                <a16:creationId xmlns:a16="http://schemas.microsoft.com/office/drawing/2014/main" id="{673EB26F-F517-614D-9FFF-B02A5A1EF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664" y="2465615"/>
            <a:ext cx="4826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 descr="page5image3829312">
            <a:extLst>
              <a:ext uri="{FF2B5EF4-FFF2-40B4-BE49-F238E27FC236}">
                <a16:creationId xmlns:a16="http://schemas.microsoft.com/office/drawing/2014/main" id="{EC3A161C-727F-A345-9046-742AF730F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564" y="2660503"/>
            <a:ext cx="5207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page5image3828640">
            <a:extLst>
              <a:ext uri="{FF2B5EF4-FFF2-40B4-BE49-F238E27FC236}">
                <a16:creationId xmlns:a16="http://schemas.microsoft.com/office/drawing/2014/main" id="{A9F7FA7F-F985-074C-AB1E-084B6C8C5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853" y="2463653"/>
            <a:ext cx="8255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7" descr="page5image3829088">
            <a:extLst>
              <a:ext uri="{FF2B5EF4-FFF2-40B4-BE49-F238E27FC236}">
                <a16:creationId xmlns:a16="http://schemas.microsoft.com/office/drawing/2014/main" id="{07B61F9E-3984-9945-BDFA-652D4082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53" y="2956560"/>
            <a:ext cx="9017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page5image3827968">
            <a:extLst>
              <a:ext uri="{FF2B5EF4-FFF2-40B4-BE49-F238E27FC236}">
                <a16:creationId xmlns:a16="http://schemas.microsoft.com/office/drawing/2014/main" id="{0FBCF23A-FFE3-7B43-97B8-00568B45A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2965057"/>
            <a:ext cx="8255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B593ED9C-0420-D94D-B938-07F00F31B27D}"/>
              </a:ext>
            </a:extLst>
          </p:cNvPr>
          <p:cNvSpPr/>
          <p:nvPr/>
        </p:nvSpPr>
        <p:spPr>
          <a:xfrm>
            <a:off x="7136308" y="1591641"/>
            <a:ext cx="2366324" cy="2366324"/>
          </a:xfrm>
          <a:prstGeom prst="ellipse">
            <a:avLst/>
          </a:prstGeom>
          <a:solidFill>
            <a:srgbClr val="03567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D76CACA-17D2-D74C-995C-EED56B6632FB}"/>
              </a:ext>
            </a:extLst>
          </p:cNvPr>
          <p:cNvSpPr txBox="1"/>
          <p:nvPr/>
        </p:nvSpPr>
        <p:spPr>
          <a:xfrm>
            <a:off x="613576" y="1944763"/>
            <a:ext cx="97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Players</a:t>
            </a:r>
          </a:p>
        </p:txBody>
      </p:sp>
      <p:pic>
        <p:nvPicPr>
          <p:cNvPr id="60" name="Picture 4" descr="page5image3828416">
            <a:extLst>
              <a:ext uri="{FF2B5EF4-FFF2-40B4-BE49-F238E27FC236}">
                <a16:creationId xmlns:a16="http://schemas.microsoft.com/office/drawing/2014/main" id="{E5B08E33-CA0C-3B4F-811B-05B49097F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123" y="2533503"/>
            <a:ext cx="8509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" descr="page5image3828192">
            <a:extLst>
              <a:ext uri="{FF2B5EF4-FFF2-40B4-BE49-F238E27FC236}">
                <a16:creationId xmlns:a16="http://schemas.microsoft.com/office/drawing/2014/main" id="{2932928C-AA1A-6749-91FD-A3F3A5A2A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017" y="2987946"/>
            <a:ext cx="5715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page5image3828864">
            <a:extLst>
              <a:ext uri="{FF2B5EF4-FFF2-40B4-BE49-F238E27FC236}">
                <a16:creationId xmlns:a16="http://schemas.microsoft.com/office/drawing/2014/main" id="{DAA82FAB-CC14-1149-B6EE-E78A04597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879" y="3426788"/>
            <a:ext cx="8636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1F3364D9-9983-E34B-BDD4-AF0E648E4C92}"/>
              </a:ext>
            </a:extLst>
          </p:cNvPr>
          <p:cNvSpPr/>
          <p:nvPr/>
        </p:nvSpPr>
        <p:spPr>
          <a:xfrm>
            <a:off x="9610447" y="1610970"/>
            <a:ext cx="2366324" cy="2366324"/>
          </a:xfrm>
          <a:prstGeom prst="ellipse">
            <a:avLst/>
          </a:prstGeom>
          <a:solidFill>
            <a:srgbClr val="03567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5CC3A5B-968F-344A-8188-6215B0C2BB56}"/>
              </a:ext>
            </a:extLst>
          </p:cNvPr>
          <p:cNvSpPr txBox="1"/>
          <p:nvPr/>
        </p:nvSpPr>
        <p:spPr>
          <a:xfrm>
            <a:off x="10098122" y="1935900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Local Marketplace 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Model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4C02DF46-9EDA-984F-A7D3-84398D2488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25254" y="2764808"/>
            <a:ext cx="609599" cy="27511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46E0079-293A-A24A-ACB5-6285BE4891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4521" y="2991031"/>
            <a:ext cx="609599" cy="275116"/>
          </a:xfrm>
          <a:prstGeom prst="rect">
            <a:avLst/>
          </a:prstGeom>
        </p:spPr>
      </p:pic>
      <p:pic>
        <p:nvPicPr>
          <p:cNvPr id="67" name="Picture 1" descr="page5image3827744">
            <a:extLst>
              <a:ext uri="{FF2B5EF4-FFF2-40B4-BE49-F238E27FC236}">
                <a16:creationId xmlns:a16="http://schemas.microsoft.com/office/drawing/2014/main" id="{78D9C922-0BC2-624F-95CB-23336120F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213" y="5111877"/>
            <a:ext cx="4826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5" descr="page5image3829312">
            <a:extLst>
              <a:ext uri="{FF2B5EF4-FFF2-40B4-BE49-F238E27FC236}">
                <a16:creationId xmlns:a16="http://schemas.microsoft.com/office/drawing/2014/main" id="{2E7CB5EC-E2EA-0245-9281-0A929B047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113" y="5306765"/>
            <a:ext cx="5207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page5image3828416">
            <a:extLst>
              <a:ext uri="{FF2B5EF4-FFF2-40B4-BE49-F238E27FC236}">
                <a16:creationId xmlns:a16="http://schemas.microsoft.com/office/drawing/2014/main" id="{8C11C4ED-1CAB-AC4F-82A2-60030C3FC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30" y="5554059"/>
            <a:ext cx="8509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" descr="page5image3828192">
            <a:extLst>
              <a:ext uri="{FF2B5EF4-FFF2-40B4-BE49-F238E27FC236}">
                <a16:creationId xmlns:a16="http://schemas.microsoft.com/office/drawing/2014/main" id="{360886CA-8524-C442-83CB-89BE02297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706" y="5134833"/>
            <a:ext cx="5715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FFA76C73-7B11-BD4B-A039-0DCD07EF8312}"/>
              </a:ext>
            </a:extLst>
          </p:cNvPr>
          <p:cNvSpPr txBox="1"/>
          <p:nvPr/>
        </p:nvSpPr>
        <p:spPr>
          <a:xfrm>
            <a:off x="7627613" y="1928699"/>
            <a:ext cx="1383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City Marketplace 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954442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D1B6-560B-984F-9FE2-8EBC716DA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3567A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Survey Results: Service Providers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550A93-5AA8-FC46-AFDA-ECB9348035B7}"/>
              </a:ext>
            </a:extLst>
          </p:cNvPr>
          <p:cNvSpPr/>
          <p:nvPr/>
        </p:nvSpPr>
        <p:spPr>
          <a:xfrm>
            <a:off x="3450771" y="3407229"/>
            <a:ext cx="489858" cy="1382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F46D0F-0FD8-834D-8623-575AC0F6E216}"/>
              </a:ext>
            </a:extLst>
          </p:cNvPr>
          <p:cNvSpPr txBox="1"/>
          <p:nvPr/>
        </p:nvSpPr>
        <p:spPr>
          <a:xfrm>
            <a:off x="10319658" y="2472213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86%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06C349-3DA4-D749-B0F0-42C86D1CC898}"/>
              </a:ext>
            </a:extLst>
          </p:cNvPr>
          <p:cNvSpPr txBox="1"/>
          <p:nvPr/>
        </p:nvSpPr>
        <p:spPr>
          <a:xfrm>
            <a:off x="10167257" y="1775528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391D33-4B88-3142-B4AA-5D904C9FD480}"/>
              </a:ext>
            </a:extLst>
          </p:cNvPr>
          <p:cNvSpPr txBox="1"/>
          <p:nvPr/>
        </p:nvSpPr>
        <p:spPr>
          <a:xfrm>
            <a:off x="10395858" y="3978853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C57564-15BE-1348-9309-E1C8F60E05F4}"/>
              </a:ext>
            </a:extLst>
          </p:cNvPr>
          <p:cNvSpPr txBox="1"/>
          <p:nvPr/>
        </p:nvSpPr>
        <p:spPr>
          <a:xfrm>
            <a:off x="9437916" y="3222563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49%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06B6DAC-6F4A-064F-806B-ECA2C2DCE3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061379"/>
              </p:ext>
            </p:extLst>
          </p:nvPr>
        </p:nvGraphicFramePr>
        <p:xfrm>
          <a:off x="2688770" y="1690688"/>
          <a:ext cx="8665029" cy="4906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0044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5C15-C406-3743-AAD7-DF19EC698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51" y="463480"/>
            <a:ext cx="5121536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3567A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We are </a:t>
            </a:r>
            <a:r>
              <a:rPr lang="en-US" sz="4800" b="1" dirty="0" err="1">
                <a:solidFill>
                  <a:srgbClr val="03567A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PinDo</a:t>
            </a:r>
            <a:endParaRPr lang="en-US" sz="4800" b="1" dirty="0">
              <a:solidFill>
                <a:srgbClr val="03567A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DAAA1-AB4D-D547-981E-A1995290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151" y="2675479"/>
            <a:ext cx="357477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3567A"/>
                </a:solidFill>
              </a:rPr>
              <a:t>An online services marketplace empowering local communities to accomplish projects and everyday tasks.</a:t>
            </a:r>
          </a:p>
          <a:p>
            <a:pPr marL="0" indent="0">
              <a:buNone/>
            </a:pPr>
            <a:endParaRPr lang="en-US" sz="2000" dirty="0">
              <a:solidFill>
                <a:srgbClr val="03567A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3567A"/>
                </a:solidFill>
              </a:rPr>
              <a:t>Simplify your life, </a:t>
            </a:r>
            <a:r>
              <a:rPr lang="en-US" sz="2000" dirty="0" err="1">
                <a:solidFill>
                  <a:srgbClr val="03567A"/>
                </a:solidFill>
              </a:rPr>
              <a:t>PinDoit</a:t>
            </a:r>
            <a:r>
              <a:rPr lang="en-US" sz="2000" dirty="0">
                <a:solidFill>
                  <a:srgbClr val="03567A"/>
                </a:solidFill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B9AFE3-E925-2240-81D0-0C34DC61B30B}"/>
              </a:ext>
            </a:extLst>
          </p:cNvPr>
          <p:cNvCxnSpPr>
            <a:cxnSpLocks/>
          </p:cNvCxnSpPr>
          <p:nvPr/>
        </p:nvCxnSpPr>
        <p:spPr>
          <a:xfrm>
            <a:off x="5967687" y="1973709"/>
            <a:ext cx="0" cy="3474870"/>
          </a:xfrm>
          <a:prstGeom prst="line">
            <a:avLst/>
          </a:prstGeom>
          <a:ln>
            <a:solidFill>
              <a:srgbClr val="BAD14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CFBDA9E-B9D5-D640-BB03-F82A605F79C8}"/>
              </a:ext>
            </a:extLst>
          </p:cNvPr>
          <p:cNvSpPr txBox="1"/>
          <p:nvPr/>
        </p:nvSpPr>
        <p:spPr>
          <a:xfrm>
            <a:off x="7323954" y="1789043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3567A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Pin</a:t>
            </a:r>
            <a:endParaRPr lang="en-US" dirty="0">
              <a:solidFill>
                <a:srgbClr val="03567A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E56FE9-E0DF-C341-9C4D-2506942BC14A}"/>
              </a:ext>
            </a:extLst>
          </p:cNvPr>
          <p:cNvSpPr txBox="1"/>
          <p:nvPr/>
        </p:nvSpPr>
        <p:spPr>
          <a:xfrm>
            <a:off x="7323954" y="3681453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3567A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Do</a:t>
            </a:r>
            <a:endParaRPr lang="en-US" dirty="0">
              <a:solidFill>
                <a:srgbClr val="03567A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8C2876-3C58-8342-89C7-F8C8698DC478}"/>
              </a:ext>
            </a:extLst>
          </p:cNvPr>
          <p:cNvSpPr txBox="1"/>
          <p:nvPr/>
        </p:nvSpPr>
        <p:spPr>
          <a:xfrm>
            <a:off x="7323954" y="2090704"/>
            <a:ext cx="2415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Verb.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act of posting a task.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BC5D3A-D872-2748-8225-5E1A7F414074}"/>
              </a:ext>
            </a:extLst>
          </p:cNvPr>
          <p:cNvSpPr txBox="1"/>
          <p:nvPr/>
        </p:nvSpPr>
        <p:spPr>
          <a:xfrm>
            <a:off x="7323954" y="4050785"/>
            <a:ext cx="2439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Verb.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complete, accomplish.</a:t>
            </a:r>
          </a:p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0B9B8B-FB79-1C44-B5DD-0B85067C9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2570" y="2567263"/>
            <a:ext cx="82052" cy="82052"/>
          </a:xfrm>
          <a:prstGeom prst="rect">
            <a:avLst/>
          </a:prstGeom>
          <a:noFill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A90CEB-9BE9-9042-9C26-0A663F00E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2570" y="2781077"/>
            <a:ext cx="82052" cy="820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183D8A-A8A5-084F-8084-A59B83E07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2570" y="2998308"/>
            <a:ext cx="82052" cy="820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9E33A09-1111-0140-B10A-190ED32FA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2570" y="3207573"/>
            <a:ext cx="82052" cy="820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F07506A-3EA5-A244-91B1-CC78F0A77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2570" y="3415706"/>
            <a:ext cx="82052" cy="8205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30AA183-830D-0546-B951-515E0F5F5FEA}"/>
              </a:ext>
            </a:extLst>
          </p:cNvPr>
          <p:cNvSpPr txBox="1"/>
          <p:nvPr/>
        </p:nvSpPr>
        <p:spPr>
          <a:xfrm>
            <a:off x="10071115" y="2436448"/>
            <a:ext cx="71115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intend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list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resolve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aim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7DBB587-1EE0-3048-B5F2-D82103DA1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734" y="4488405"/>
            <a:ext cx="82052" cy="820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9C1100E-5F08-5047-A045-9D6E9BAA0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734" y="4702219"/>
            <a:ext cx="82052" cy="820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27DE7C6-88D0-5647-8B12-C116887E2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734" y="4919450"/>
            <a:ext cx="82052" cy="820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C4DCD52-74F9-7443-B694-E0558C238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734" y="5128715"/>
            <a:ext cx="82052" cy="820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C36634C-3E04-E348-A958-FC1749363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734" y="5336848"/>
            <a:ext cx="82052" cy="8205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8F341F4-2F2C-FD41-8130-A375FA0B5E5D}"/>
              </a:ext>
            </a:extLst>
          </p:cNvPr>
          <p:cNvSpPr txBox="1"/>
          <p:nvPr/>
        </p:nvSpPr>
        <p:spPr>
          <a:xfrm>
            <a:off x="10063279" y="4357590"/>
            <a:ext cx="103528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achieve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finish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take care of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pull off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sew 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883CF6-BA93-1F42-9752-EF70E3928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468" y="4473366"/>
            <a:ext cx="762000" cy="762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6477C7-E824-AE41-B239-9B0C6DE9910F}"/>
              </a:ext>
            </a:extLst>
          </p:cNvPr>
          <p:cNvCxnSpPr>
            <a:cxnSpLocks/>
          </p:cNvCxnSpPr>
          <p:nvPr/>
        </p:nvCxnSpPr>
        <p:spPr>
          <a:xfrm flipH="1">
            <a:off x="8369201" y="2756224"/>
            <a:ext cx="4940" cy="743825"/>
          </a:xfrm>
          <a:prstGeom prst="line">
            <a:avLst/>
          </a:prstGeom>
          <a:ln w="47625">
            <a:solidFill>
              <a:srgbClr val="BAD141"/>
            </a:solidFill>
          </a:ln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44BCF5F5-26C8-B149-A9DA-40A50718BA40}"/>
              </a:ext>
            </a:extLst>
          </p:cNvPr>
          <p:cNvSpPr/>
          <p:nvPr/>
        </p:nvSpPr>
        <p:spPr>
          <a:xfrm>
            <a:off x="8312555" y="2597315"/>
            <a:ext cx="379825" cy="379825"/>
          </a:xfrm>
          <a:prstGeom prst="ellipse">
            <a:avLst/>
          </a:prstGeom>
          <a:solidFill>
            <a:srgbClr val="BAD141"/>
          </a:solidFill>
          <a:ln>
            <a:solidFill>
              <a:srgbClr val="BAD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2E14-7CB0-064E-B6A3-7CD8BF55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4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BAD1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61CB9-0E6D-AF43-BD64-7E9596B3C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512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  <a:hlinkClick r:id="rId3" action="ppaction://hlinksldjump">
                  <a:snd r:embed="rId4" name="click.wav"/>
                </a:hlinkClick>
                <a:hlinkMouseOver r:id="" action="ppaction://hlinkshowjump?jump=nextslide">
                  <a:snd r:embed="rId4" name="click.wav"/>
                </a:hlinkMouseOver>
              </a:rPr>
              <a:t>We are PinDo</a:t>
            </a:r>
            <a:r>
              <a:rPr lang="en-US" sz="18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en-US" sz="1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– mission statement</a:t>
            </a:r>
          </a:p>
          <a:p>
            <a:pPr marL="0" indent="0">
              <a:buNone/>
            </a:pPr>
            <a:r>
              <a:rPr lang="en-US" sz="18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  <a:hlinkClick r:id="rId5" action="ppaction://hlinksldjump"/>
              </a:rPr>
              <a:t>What we want</a:t>
            </a:r>
            <a:r>
              <a:rPr lang="en-US" sz="18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en-US" sz="1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– our offer terms</a:t>
            </a:r>
          </a:p>
          <a:p>
            <a:pPr marL="0" indent="0">
              <a:buNone/>
            </a:pPr>
            <a:r>
              <a:rPr lang="en-US" sz="18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How did we get here </a:t>
            </a:r>
            <a:r>
              <a:rPr lang="en-US" sz="1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– discovery</a:t>
            </a:r>
          </a:p>
          <a:p>
            <a:pPr marL="0" indent="0">
              <a:buNone/>
            </a:pPr>
            <a:r>
              <a:rPr lang="en-US" sz="18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 ha! </a:t>
            </a:r>
            <a:r>
              <a:rPr lang="en-US" sz="1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– the idea</a:t>
            </a:r>
          </a:p>
          <a:p>
            <a:pPr marL="0" indent="0">
              <a:buNone/>
            </a:pPr>
            <a:r>
              <a:rPr lang="en-US" sz="18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Let’s make a business </a:t>
            </a:r>
            <a:r>
              <a:rPr lang="en-US" sz="1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– market opportunity</a:t>
            </a:r>
          </a:p>
          <a:p>
            <a:pPr marL="0" indent="0">
              <a:buNone/>
            </a:pPr>
            <a:r>
              <a:rPr lang="en-US" sz="18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 challenge </a:t>
            </a:r>
            <a:r>
              <a:rPr lang="en-US" sz="1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– competitive review</a:t>
            </a:r>
          </a:p>
          <a:p>
            <a:pPr marL="0" indent="0">
              <a:buNone/>
            </a:pPr>
            <a:r>
              <a:rPr lang="en-US" sz="18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We are different </a:t>
            </a:r>
            <a:r>
              <a:rPr lang="en-US" sz="1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– our solution</a:t>
            </a:r>
          </a:p>
          <a:p>
            <a:pPr marL="0" indent="0">
              <a:buNone/>
            </a:pPr>
            <a:r>
              <a:rPr lang="en-US" sz="1800" b="1" dirty="0" err="1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Appendicies</a:t>
            </a:r>
            <a:r>
              <a:rPr lang="en-US" sz="18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en-US" sz="1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– due diligence documentation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C8287E-0895-C84D-BC2A-34400B14C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9847" y="1487999"/>
            <a:ext cx="7714182" cy="5370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9EA39D-8A5E-0544-8028-8C9802025313}"/>
              </a:ext>
            </a:extLst>
          </p:cNvPr>
          <p:cNvSpPr txBox="1"/>
          <p:nvPr/>
        </p:nvSpPr>
        <p:spPr>
          <a:xfrm>
            <a:off x="5976256" y="4106198"/>
            <a:ext cx="817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idea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5609E-4E16-C840-8898-80E33C2BAA16}"/>
              </a:ext>
            </a:extLst>
          </p:cNvPr>
          <p:cNvSpPr txBox="1"/>
          <p:nvPr/>
        </p:nvSpPr>
        <p:spPr>
          <a:xfrm>
            <a:off x="7522028" y="3238672"/>
            <a:ext cx="122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due diligence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86D8E-7932-8A4E-BAFB-8E4BCBF0D547}"/>
              </a:ext>
            </a:extLst>
          </p:cNvPr>
          <p:cNvSpPr txBox="1"/>
          <p:nvPr/>
        </p:nvSpPr>
        <p:spPr>
          <a:xfrm>
            <a:off x="9111341" y="2153928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1A414-118F-0949-9399-508F33FAAF03}"/>
              </a:ext>
            </a:extLst>
          </p:cNvPr>
          <p:cNvSpPr txBox="1"/>
          <p:nvPr/>
        </p:nvSpPr>
        <p:spPr>
          <a:xfrm>
            <a:off x="9786257" y="1180222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investment</a:t>
            </a:r>
          </a:p>
        </p:txBody>
      </p:sp>
    </p:spTree>
    <p:extLst>
      <p:ext uri="{BB962C8B-B14F-4D97-AF65-F5344CB8AC3E}">
        <p14:creationId xmlns:p14="http://schemas.microsoft.com/office/powerpoint/2010/main" val="3872358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232FF-76E3-2544-ACFA-90FFA2662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8894" y="5387689"/>
            <a:ext cx="8295324" cy="1170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Capital will be used to support launch activities including marketing efforts </a:t>
            </a:r>
            <a:b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and product development associated with the opening of business in </a:t>
            </a:r>
            <a:b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Fairfield, Connecticut</a:t>
            </a:r>
            <a:r>
              <a:rPr lang="en-US" sz="1800" dirty="0">
                <a:solidFill>
                  <a:srgbClr val="03567A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98524F-C87F-144B-8CF3-A5A8DB677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862" y="830326"/>
            <a:ext cx="8590275" cy="4162298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151A3A3-A145-5B4D-A7A7-9E8D379C3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894" y="4466446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Term Offer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552CC-FFE2-ED42-A8E8-490FBFD91A1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247643" y="1655064"/>
            <a:ext cx="5696712" cy="21239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C1C6A4-B527-6A43-8DBD-FD23AF48D540}"/>
              </a:ext>
            </a:extLst>
          </p:cNvPr>
          <p:cNvSpPr txBox="1"/>
          <p:nvPr/>
        </p:nvSpPr>
        <p:spPr>
          <a:xfrm>
            <a:off x="7902955" y="1810512"/>
            <a:ext cx="247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 exchange for </a:t>
            </a:r>
            <a:r>
              <a:rPr lang="en-US" b="1" i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%XXX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of our company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E4DEE-2C36-A149-9917-295F36611A09}"/>
              </a:ext>
            </a:extLst>
          </p:cNvPr>
          <p:cNvSpPr txBox="1"/>
          <p:nvPr/>
        </p:nvSpPr>
        <p:spPr>
          <a:xfrm>
            <a:off x="2095812" y="1810512"/>
            <a:ext cx="1967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We are seeking a</a:t>
            </a:r>
          </a:p>
          <a:p>
            <a:pPr algn="ctr"/>
            <a:r>
              <a:rPr lang="en-US" b="1" i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$XXX </a:t>
            </a:r>
            <a:r>
              <a:rPr lang="en-US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investment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62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A9420-B2A3-DD4F-991D-0FB9E2E1A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494" y="850553"/>
            <a:ext cx="4831080" cy="254489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BAD14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Enormous</a:t>
            </a:r>
            <a:br>
              <a:rPr lang="en-US" sz="4800" b="1" dirty="0">
                <a:solidFill>
                  <a:srgbClr val="BAD1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4800" b="1" dirty="0">
                <a:solidFill>
                  <a:srgbClr val="BAD14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market</a:t>
            </a:r>
            <a:br>
              <a:rPr lang="en-US" sz="4800" b="1" dirty="0">
                <a:solidFill>
                  <a:srgbClr val="BAD14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</a:br>
            <a:r>
              <a:rPr lang="en-US" sz="4800" b="1" dirty="0">
                <a:solidFill>
                  <a:srgbClr val="BAD14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opportunity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D2D6E6-922D-C843-B28C-D3D90BFFD2D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alphaModFix amt="50000"/>
          </a:blip>
          <a:stretch>
            <a:fillRect/>
          </a:stretch>
        </p:blipFill>
        <p:spPr>
          <a:xfrm>
            <a:off x="5846106" y="822960"/>
            <a:ext cx="5282141" cy="32859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42CE43-D2B4-CA41-872D-735EB54CEC9B}"/>
              </a:ext>
            </a:extLst>
          </p:cNvPr>
          <p:cNvSpPr txBox="1"/>
          <p:nvPr/>
        </p:nvSpPr>
        <p:spPr>
          <a:xfrm>
            <a:off x="6712491" y="2022909"/>
            <a:ext cx="35782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$800 billion</a:t>
            </a:r>
          </a:p>
          <a:p>
            <a:r>
              <a:rPr lang="en-US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Local consumer services market </a:t>
            </a:r>
            <a:r>
              <a:rPr lang="en-US" b="1" baseline="30000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1</a:t>
            </a:r>
            <a:endParaRPr lang="en-US" b="1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A8383E-E5DC-C143-8B3D-A6260E178C3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alphaModFix amt="50000"/>
          </a:blip>
          <a:stretch>
            <a:fillRect/>
          </a:stretch>
        </p:blipFill>
        <p:spPr>
          <a:xfrm>
            <a:off x="5284724" y="3395443"/>
            <a:ext cx="2463800" cy="1016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A223F3-28DC-9542-8846-72B0810285B8}"/>
              </a:ext>
            </a:extLst>
          </p:cNvPr>
          <p:cNvCxnSpPr/>
          <p:nvPr/>
        </p:nvCxnSpPr>
        <p:spPr>
          <a:xfrm>
            <a:off x="3016808" y="1874183"/>
            <a:ext cx="0" cy="4098663"/>
          </a:xfrm>
          <a:prstGeom prst="line">
            <a:avLst/>
          </a:prstGeom>
          <a:ln>
            <a:solidFill>
              <a:srgbClr val="BAD141"/>
            </a:solidFill>
            <a:headEnd type="oval" w="med" len="med"/>
            <a:tailEnd type="oval" w="med" len="med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5DD2594-3AD0-574B-B8E4-A60674508C5E}"/>
              </a:ext>
            </a:extLst>
          </p:cNvPr>
          <p:cNvSpPr txBox="1"/>
          <p:nvPr/>
        </p:nvSpPr>
        <p:spPr>
          <a:xfrm>
            <a:off x="7102072" y="4906337"/>
            <a:ext cx="400141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37 million</a:t>
            </a:r>
          </a:p>
          <a:p>
            <a:r>
              <a:rPr lang="en-US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Households nationwide earning more</a:t>
            </a:r>
          </a:p>
          <a:p>
            <a:r>
              <a:rPr lang="en-US" b="1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than $75K annually </a:t>
            </a:r>
            <a:r>
              <a:rPr lang="en-US" b="1" baseline="30000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5B2F387-3272-7447-8F34-0A8C9D53AC26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alphaModFix amt="50000"/>
          </a:blip>
          <a:stretch>
            <a:fillRect/>
          </a:stretch>
        </p:blipFill>
        <p:spPr>
          <a:xfrm>
            <a:off x="1004494" y="4842742"/>
            <a:ext cx="1358713" cy="11301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9E8CE2-E107-6A48-A1C1-F011A4E85FE2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alphaModFix amt="50000"/>
          </a:blip>
          <a:stretch>
            <a:fillRect/>
          </a:stretch>
        </p:blipFill>
        <p:spPr>
          <a:xfrm>
            <a:off x="2352522" y="4842742"/>
            <a:ext cx="1358713" cy="11301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6B149E-11BF-CB4E-844B-0D57785379FA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alphaModFix amt="50000"/>
          </a:blip>
          <a:stretch>
            <a:fillRect/>
          </a:stretch>
        </p:blipFill>
        <p:spPr>
          <a:xfrm>
            <a:off x="3700552" y="4842742"/>
            <a:ext cx="1358713" cy="1130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85F3D2-F3B4-DC4E-8BF1-7FF0A2A67FD4}"/>
              </a:ext>
            </a:extLst>
          </p:cNvPr>
          <p:cNvSpPr txBox="1"/>
          <p:nvPr/>
        </p:nvSpPr>
        <p:spPr>
          <a:xfrm>
            <a:off x="6187508" y="6204857"/>
            <a:ext cx="4628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>
                <a:solidFill>
                  <a:schemeClr val="bg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1 </a:t>
            </a:r>
            <a:r>
              <a:rPr lang="en-US" sz="1200" dirty="0">
                <a:solidFill>
                  <a:schemeClr val="bg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BIA Kelsey, Sizing the Local On-demand Economy, February 2017</a:t>
            </a:r>
          </a:p>
          <a:p>
            <a:r>
              <a:rPr lang="en-US" sz="1200" baseline="30000" dirty="0">
                <a:solidFill>
                  <a:schemeClr val="bg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2 </a:t>
            </a:r>
            <a:r>
              <a:rPr lang="en-US" sz="1200" dirty="0">
                <a:solidFill>
                  <a:schemeClr val="bg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IRS ZIP Code Data, 2015</a:t>
            </a:r>
            <a:endParaRPr lang="en-US" sz="1200" baseline="30000" dirty="0">
              <a:solidFill>
                <a:schemeClr val="bg1"/>
              </a:solidFill>
              <a:latin typeface="Lato Thin" panose="020F0502020204030203" pitchFamily="34" charset="0"/>
              <a:ea typeface="Lato Thin" panose="020F0502020204030203" pitchFamily="34" charset="0"/>
              <a:cs typeface="Lato Thin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20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2226A-AC1F-AD49-B984-7FE0A57B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03567A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How did we get </a:t>
            </a:r>
            <a:r>
              <a:rPr lang="en-US" sz="4800" b="1" i="1" dirty="0">
                <a:solidFill>
                  <a:srgbClr val="03567A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here?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C52B6D-4B0C-944B-98D1-0624A025A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" y="4895850"/>
            <a:ext cx="10299700" cy="10287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3BB03C-0FC4-AD43-BAD8-41C28D6352E1}"/>
              </a:ext>
            </a:extLst>
          </p:cNvPr>
          <p:cNvSpPr txBox="1"/>
          <p:nvPr/>
        </p:nvSpPr>
        <p:spPr>
          <a:xfrm rot="21394511">
            <a:off x="6335244" y="4418171"/>
            <a:ext cx="5199993" cy="646331"/>
          </a:xfrm>
          <a:prstGeom prst="rect">
            <a:avLst/>
          </a:prstGeom>
          <a:solidFill>
            <a:srgbClr val="BAD141"/>
          </a:solidFill>
          <a:ln>
            <a:solidFill>
              <a:schemeClr val="bg1"/>
            </a:solidFill>
          </a:ln>
          <a:scene3d>
            <a:camera prst="perspectiveRight">
              <a:rot lat="0" lon="19499983" rev="0"/>
            </a:camera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QUALITY OF LIFE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B63885-3515-674C-BB49-70B10CCFF6F9}"/>
              </a:ext>
            </a:extLst>
          </p:cNvPr>
          <p:cNvSpPr txBox="1"/>
          <p:nvPr/>
        </p:nvSpPr>
        <p:spPr>
          <a:xfrm rot="21258605">
            <a:off x="6751990" y="3913278"/>
            <a:ext cx="2661306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BAD141"/>
            </a:solidFill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AD14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self-improvement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2A4672-1DA3-8F4D-AB4B-4C8A2A1CAA58}"/>
              </a:ext>
            </a:extLst>
          </p:cNvPr>
          <p:cNvSpPr txBox="1"/>
          <p:nvPr/>
        </p:nvSpPr>
        <p:spPr>
          <a:xfrm rot="21395332">
            <a:off x="4918897" y="5373307"/>
            <a:ext cx="2423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3567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VS.</a:t>
            </a:r>
          </a:p>
        </p:txBody>
      </p:sp>
      <p:sp>
        <p:nvSpPr>
          <p:cNvPr id="26" name="Trapezoid 25">
            <a:extLst>
              <a:ext uri="{FF2B5EF4-FFF2-40B4-BE49-F238E27FC236}">
                <a16:creationId xmlns:a16="http://schemas.microsoft.com/office/drawing/2014/main" id="{DD022F17-619B-F248-A8E8-015E1AE63796}"/>
              </a:ext>
            </a:extLst>
          </p:cNvPr>
          <p:cNvSpPr/>
          <p:nvPr/>
        </p:nvSpPr>
        <p:spPr>
          <a:xfrm rot="21282013">
            <a:off x="7878959" y="2255127"/>
            <a:ext cx="1653552" cy="1542780"/>
          </a:xfrm>
          <a:prstGeom prst="trapezoid">
            <a:avLst/>
          </a:prstGeom>
          <a:solidFill>
            <a:schemeClr val="bg1"/>
          </a:solidFill>
          <a:ln w="76200">
            <a:solidFill>
              <a:srgbClr val="BAD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BAD1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family</a:t>
            </a:r>
            <a:endParaRPr lang="en-US" sz="2400" dirty="0">
              <a:solidFill>
                <a:srgbClr val="BAD14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BFC953-719F-4B45-BB72-A80BBEB4D9A5}"/>
              </a:ext>
            </a:extLst>
          </p:cNvPr>
          <p:cNvSpPr txBox="1"/>
          <p:nvPr/>
        </p:nvSpPr>
        <p:spPr>
          <a:xfrm>
            <a:off x="9429625" y="3949753"/>
            <a:ext cx="1475977" cy="461665"/>
          </a:xfrm>
          <a:prstGeom prst="rect">
            <a:avLst/>
          </a:prstGeom>
          <a:solidFill>
            <a:schemeClr val="bg1"/>
          </a:solidFill>
          <a:ln w="63500">
            <a:solidFill>
              <a:srgbClr val="BAD14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BAD1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coaching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BAE534-D718-984C-B99C-AA7570575446}"/>
              </a:ext>
            </a:extLst>
          </p:cNvPr>
          <p:cNvSpPr txBox="1"/>
          <p:nvPr/>
        </p:nvSpPr>
        <p:spPr>
          <a:xfrm rot="21346881">
            <a:off x="961409" y="4744626"/>
            <a:ext cx="4531841" cy="646331"/>
          </a:xfrm>
          <a:prstGeom prst="rect">
            <a:avLst/>
          </a:prstGeom>
          <a:solidFill>
            <a:srgbClr val="03567A"/>
          </a:solidFill>
          <a:ln>
            <a:solidFill>
              <a:schemeClr val="bg1"/>
            </a:solidFill>
          </a:ln>
          <a:scene3d>
            <a:camera prst="perspectiveRight">
              <a:rot lat="0" lon="1199968" rev="0"/>
            </a:camera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NECESSITIES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1832C9-13BB-2341-B363-7D65DCA9BF4B}"/>
              </a:ext>
            </a:extLst>
          </p:cNvPr>
          <p:cNvSpPr txBox="1"/>
          <p:nvPr/>
        </p:nvSpPr>
        <p:spPr>
          <a:xfrm rot="512814">
            <a:off x="3278380" y="4059156"/>
            <a:ext cx="1309974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03567A"/>
            </a:solidFill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3567A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projects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BCEFDE-A6CB-3E43-8CB2-AFB800537628}"/>
              </a:ext>
            </a:extLst>
          </p:cNvPr>
          <p:cNvSpPr/>
          <p:nvPr/>
        </p:nvSpPr>
        <p:spPr>
          <a:xfrm rot="21207998">
            <a:off x="1948310" y="3484030"/>
            <a:ext cx="1208314" cy="1311791"/>
          </a:xfrm>
          <a:prstGeom prst="rect">
            <a:avLst/>
          </a:prstGeom>
          <a:noFill/>
          <a:ln w="63500">
            <a:solidFill>
              <a:srgbClr val="035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3567A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repairs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91C26FF5-32A2-CF40-A7EF-3DEE258964A1}"/>
              </a:ext>
            </a:extLst>
          </p:cNvPr>
          <p:cNvSpPr/>
          <p:nvPr/>
        </p:nvSpPr>
        <p:spPr>
          <a:xfrm rot="1614756">
            <a:off x="3026715" y="2035705"/>
            <a:ext cx="1877206" cy="1714287"/>
          </a:xfrm>
          <a:prstGeom prst="triangle">
            <a:avLst/>
          </a:prstGeom>
          <a:noFill/>
          <a:ln w="76200">
            <a:solidFill>
              <a:srgbClr val="035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3567A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work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6879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2226A-AC1F-AD49-B984-7FE0A57B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BAD14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 ha!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6D2EC0-9D51-404D-A682-89D47637F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1690688"/>
            <a:ext cx="8861388" cy="38428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D5EC96-50B6-2047-AE75-41D05D1B801F}"/>
              </a:ext>
            </a:extLst>
          </p:cNvPr>
          <p:cNvSpPr txBox="1"/>
          <p:nvPr/>
        </p:nvSpPr>
        <p:spPr>
          <a:xfrm>
            <a:off x="1752599" y="3288951"/>
            <a:ext cx="156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Trusted</a:t>
            </a:r>
          </a:p>
          <a:p>
            <a:r>
              <a:rPr lang="en-US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Professionals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54C94F-0F58-AE44-8212-9F178B235578}"/>
              </a:ext>
            </a:extLst>
          </p:cNvPr>
          <p:cNvSpPr txBox="1"/>
          <p:nvPr/>
        </p:nvSpPr>
        <p:spPr>
          <a:xfrm>
            <a:off x="3559624" y="3301302"/>
            <a:ext cx="156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Local Service</a:t>
            </a:r>
          </a:p>
          <a:p>
            <a:r>
              <a:rPr lang="en-US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Providers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1D8F84-17B2-4A42-ABEF-A301B2E4E528}"/>
              </a:ext>
            </a:extLst>
          </p:cNvPr>
          <p:cNvSpPr txBox="1"/>
          <p:nvPr/>
        </p:nvSpPr>
        <p:spPr>
          <a:xfrm>
            <a:off x="5418466" y="3313653"/>
            <a:ext cx="156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Endorsed by</a:t>
            </a:r>
          </a:p>
          <a:p>
            <a:r>
              <a:rPr lang="en-US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Friends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B82CF0-0C37-DC40-996E-B4819A9356FF}"/>
              </a:ext>
            </a:extLst>
          </p:cNvPr>
          <p:cNvSpPr txBox="1"/>
          <p:nvPr/>
        </p:nvSpPr>
        <p:spPr>
          <a:xfrm>
            <a:off x="7222878" y="3301302"/>
            <a:ext cx="156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One-stop</a:t>
            </a:r>
          </a:p>
          <a:p>
            <a:r>
              <a:rPr lang="en-US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Shop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C7ACFC-07B1-D94D-A14C-17170A44A792}"/>
              </a:ext>
            </a:extLst>
          </p:cNvPr>
          <p:cNvSpPr txBox="1"/>
          <p:nvPr/>
        </p:nvSpPr>
        <p:spPr>
          <a:xfrm>
            <a:off x="8970246" y="3301302"/>
            <a:ext cx="1567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Online</a:t>
            </a:r>
          </a:p>
          <a:p>
            <a:r>
              <a:rPr lang="en-US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Services</a:t>
            </a:r>
            <a:br>
              <a:rPr lang="en-US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Marketplace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05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2D13E-E776-FB49-85AC-99754563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Let’s make a business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39B195-71A7-A040-929D-18E00B296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093" y="2506436"/>
            <a:ext cx="2933700" cy="2933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CA6DC0-DC8E-334B-AE49-1D41F5F72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608" y="2506436"/>
            <a:ext cx="2933700" cy="29337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50971C3-6F01-DA45-8809-675BEDE490A6}"/>
              </a:ext>
            </a:extLst>
          </p:cNvPr>
          <p:cNvSpPr/>
          <p:nvPr/>
        </p:nvSpPr>
        <p:spPr>
          <a:xfrm>
            <a:off x="7995558" y="3144211"/>
            <a:ext cx="1447800" cy="1447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A40DDD-243F-1747-87A0-61937CB70B95}"/>
              </a:ext>
            </a:extLst>
          </p:cNvPr>
          <p:cNvSpPr/>
          <p:nvPr/>
        </p:nvSpPr>
        <p:spPr>
          <a:xfrm>
            <a:off x="2520043" y="3249386"/>
            <a:ext cx="1447800" cy="1447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D88445-0505-F444-A09D-166C74556F36}"/>
              </a:ext>
            </a:extLst>
          </p:cNvPr>
          <p:cNvSpPr txBox="1"/>
          <p:nvPr/>
        </p:nvSpPr>
        <p:spPr>
          <a:xfrm>
            <a:off x="8052708" y="3566830"/>
            <a:ext cx="1458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68%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3F1C6E-8D08-C345-80B3-294D7DF3F53C}"/>
              </a:ext>
            </a:extLst>
          </p:cNvPr>
          <p:cNvSpPr txBox="1"/>
          <p:nvPr/>
        </p:nvSpPr>
        <p:spPr>
          <a:xfrm>
            <a:off x="2575832" y="3566829"/>
            <a:ext cx="1458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79%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18B952-E94E-A549-8A52-4DC62EE999CF}"/>
              </a:ext>
            </a:extLst>
          </p:cNvPr>
          <p:cNvSpPr/>
          <p:nvPr/>
        </p:nvSpPr>
        <p:spPr>
          <a:xfrm>
            <a:off x="2220686" y="1999089"/>
            <a:ext cx="2168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Service Providers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F0AF1B-0BBB-9C41-95B5-B86569505D62}"/>
              </a:ext>
            </a:extLst>
          </p:cNvPr>
          <p:cNvSpPr/>
          <p:nvPr/>
        </p:nvSpPr>
        <p:spPr>
          <a:xfrm>
            <a:off x="7634968" y="1999089"/>
            <a:ext cx="2168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Customers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3BCA82-7547-0540-AEBD-AA82D77B7639}"/>
              </a:ext>
            </a:extLst>
          </p:cNvPr>
          <p:cNvSpPr/>
          <p:nvPr/>
        </p:nvSpPr>
        <p:spPr>
          <a:xfrm>
            <a:off x="1853293" y="5596480"/>
            <a:ext cx="2808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Important to work locally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C3854F-93C0-C94E-8721-020204D46807}"/>
              </a:ext>
            </a:extLst>
          </p:cNvPr>
          <p:cNvSpPr/>
          <p:nvPr/>
        </p:nvSpPr>
        <p:spPr>
          <a:xfrm>
            <a:off x="7377794" y="5596480"/>
            <a:ext cx="2808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Important to hire locally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9862A1D-20E4-9144-A45C-439698A537B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5715" y="1987905"/>
            <a:ext cx="2907394" cy="37932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C448B8-D48A-2748-B7A3-2C02F8D29BA6}"/>
              </a:ext>
            </a:extLst>
          </p:cNvPr>
          <p:cNvSpPr/>
          <p:nvPr/>
        </p:nvSpPr>
        <p:spPr>
          <a:xfrm>
            <a:off x="4900840" y="3046740"/>
            <a:ext cx="2177143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LOCAL</a:t>
            </a:r>
          </a:p>
          <a:p>
            <a:pPr algn="ctr"/>
            <a:r>
              <a:rPr lang="en-US" sz="44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is key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08BCD5-839F-F347-AF69-9D046F966BFB}"/>
              </a:ext>
            </a:extLst>
          </p:cNvPr>
          <p:cNvSpPr/>
          <p:nvPr/>
        </p:nvSpPr>
        <p:spPr>
          <a:xfrm>
            <a:off x="6945085" y="629577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PinDo</a:t>
            </a:r>
            <a:r>
              <a:rPr lang="en-US" sz="1200" dirty="0">
                <a:solidFill>
                  <a:schemeClr val="bg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 prospective customer survey, </a:t>
            </a:r>
            <a:r>
              <a:rPr lang="en-US" sz="1200" i="1" dirty="0">
                <a:solidFill>
                  <a:schemeClr val="bg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Survey Monkey</a:t>
            </a:r>
            <a:r>
              <a:rPr lang="en-US" sz="1200" dirty="0">
                <a:solidFill>
                  <a:schemeClr val="bg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884582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18E20-2CE3-FE46-9C0F-C3E42B6AF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</a:t>
            </a:r>
            <a:r>
              <a:rPr lang="en-US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9820B-068A-3444-B270-982832DC7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9910"/>
            <a:ext cx="47352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3567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Fragmented local marketplaces</a:t>
            </a:r>
            <a:r>
              <a:rPr lang="en-US" sz="1800" dirty="0">
                <a:solidFill>
                  <a:srgbClr val="03567A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negatively impact both consumers and service providers.</a:t>
            </a:r>
          </a:p>
          <a:p>
            <a:pPr marL="0" indent="0">
              <a:buNone/>
            </a:pPr>
            <a:endParaRPr lang="en-US" sz="1800" dirty="0">
              <a:solidFill>
                <a:srgbClr val="03567A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3567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Consumers have difficulty locating and contracting talent</a:t>
            </a:r>
            <a:r>
              <a:rPr lang="en-US" sz="1800" dirty="0">
                <a:solidFill>
                  <a:srgbClr val="03567A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appropriate for their project needs.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3567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Service providers cannot focus their sales and marketing efforts.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437E14-3B65-BA48-BD8A-C17A40260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1336765"/>
            <a:ext cx="4610100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12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</TotalTime>
  <Words>402</Words>
  <Application>Microsoft Macintosh PowerPoint</Application>
  <PresentationFormat>Widescreen</PresentationFormat>
  <Paragraphs>141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Lato</vt:lpstr>
      <vt:lpstr>Lato Black</vt:lpstr>
      <vt:lpstr>Lato Light</vt:lpstr>
      <vt:lpstr>Lato Medium</vt:lpstr>
      <vt:lpstr>Lato Semibold</vt:lpstr>
      <vt:lpstr>Lato Thin</vt:lpstr>
      <vt:lpstr>Office Theme</vt:lpstr>
      <vt:lpstr> join our LAUNCH </vt:lpstr>
      <vt:lpstr>We are PinDo</vt:lpstr>
      <vt:lpstr>TOC</vt:lpstr>
      <vt:lpstr>Term Offer</vt:lpstr>
      <vt:lpstr>Enormous market opportunity</vt:lpstr>
      <vt:lpstr>How did we get here?</vt:lpstr>
      <vt:lpstr>A ha!</vt:lpstr>
      <vt:lpstr>Let’s make a business</vt:lpstr>
      <vt:lpstr>The challenge</vt:lpstr>
      <vt:lpstr>Consolidate the local      marketplace through practices that promote trust and value</vt:lpstr>
      <vt:lpstr>Empower, simplify, clarify</vt:lpstr>
      <vt:lpstr>Solution</vt:lpstr>
      <vt:lpstr>PowerPoint Presentation</vt:lpstr>
      <vt:lpstr>PowerPoint Presentation</vt:lpstr>
      <vt:lpstr>Competitive Analysis</vt:lpstr>
      <vt:lpstr>Survey Results: Service Providers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 Our Launch</dc:title>
  <dc:creator>Peter Baker</dc:creator>
  <cp:lastModifiedBy>Peter Baker</cp:lastModifiedBy>
  <cp:revision>129</cp:revision>
  <dcterms:created xsi:type="dcterms:W3CDTF">2018-07-05T18:48:23Z</dcterms:created>
  <dcterms:modified xsi:type="dcterms:W3CDTF">2018-07-10T23:35:11Z</dcterms:modified>
</cp:coreProperties>
</file>